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9144000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00"/>
    <a:srgbClr val="031DA5"/>
    <a:srgbClr val="FFC000"/>
    <a:srgbClr val="009AD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63" autoAdjust="0"/>
    <p:restoredTop sz="98747" autoAdjust="0"/>
  </p:normalViewPr>
  <p:slideViewPr>
    <p:cSldViewPr>
      <p:cViewPr varScale="1">
        <p:scale>
          <a:sx n="82" d="100"/>
          <a:sy n="82" d="100"/>
        </p:scale>
        <p:origin x="2052" y="84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40569"/>
            <a:ext cx="103632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181600"/>
            <a:ext cx="8534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3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3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66186"/>
            <a:ext cx="274320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66186"/>
            <a:ext cx="802640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0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0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875867"/>
            <a:ext cx="10363200" cy="1816100"/>
          </a:xfrm>
        </p:spPr>
        <p:txBody>
          <a:bodyPr anchor="t"/>
          <a:lstStyle>
            <a:lvl1pPr algn="l">
              <a:defRPr sz="711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875619"/>
            <a:ext cx="10363200" cy="2000249"/>
          </a:xfrm>
        </p:spPr>
        <p:txBody>
          <a:bodyPr anchor="b"/>
          <a:lstStyle>
            <a:lvl1pPr marL="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9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33602"/>
            <a:ext cx="5384800" cy="6034617"/>
          </a:xfrm>
        </p:spPr>
        <p:txBody>
          <a:bodyPr/>
          <a:lstStyle>
            <a:lvl1pPr>
              <a:defRPr sz="4978"/>
            </a:lvl1pPr>
            <a:lvl2pPr>
              <a:defRPr sz="4267"/>
            </a:lvl2pPr>
            <a:lvl3pPr>
              <a:defRPr sz="3556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3602"/>
            <a:ext cx="5384800" cy="6034617"/>
          </a:xfrm>
        </p:spPr>
        <p:txBody>
          <a:bodyPr/>
          <a:lstStyle>
            <a:lvl1pPr>
              <a:defRPr sz="4978"/>
            </a:lvl1pPr>
            <a:lvl2pPr>
              <a:defRPr sz="4267"/>
            </a:lvl2pPr>
            <a:lvl3pPr>
              <a:defRPr sz="3556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1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046817"/>
            <a:ext cx="5386917" cy="853016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899833"/>
            <a:ext cx="5386917" cy="5268384"/>
          </a:xfrm>
        </p:spPr>
        <p:txBody>
          <a:bodyPr/>
          <a:lstStyle>
            <a:lvl1pPr>
              <a:defRPr sz="4267"/>
            </a:lvl1pPr>
            <a:lvl2pPr>
              <a:defRPr sz="3556"/>
            </a:lvl2pPr>
            <a:lvl3pPr>
              <a:defRPr sz="3200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046817"/>
            <a:ext cx="5389033" cy="853016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899833"/>
            <a:ext cx="5389033" cy="5268384"/>
          </a:xfrm>
        </p:spPr>
        <p:txBody>
          <a:bodyPr/>
          <a:lstStyle>
            <a:lvl1pPr>
              <a:defRPr sz="4267"/>
            </a:lvl1pPr>
            <a:lvl2pPr>
              <a:defRPr sz="3556"/>
            </a:lvl2pPr>
            <a:lvl3pPr>
              <a:defRPr sz="3200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5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64067"/>
            <a:ext cx="4011084" cy="1549400"/>
          </a:xfrm>
        </p:spPr>
        <p:txBody>
          <a:bodyPr anchor="b"/>
          <a:lstStyle>
            <a:lvl1pPr algn="l">
              <a:defRPr sz="355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364068"/>
            <a:ext cx="6815668" cy="7804151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13468"/>
            <a:ext cx="4011084" cy="6254751"/>
          </a:xfrm>
        </p:spPr>
        <p:txBody>
          <a:bodyPr/>
          <a:lstStyle>
            <a:lvl1pPr marL="0" indent="0">
              <a:buNone/>
              <a:defRPr sz="2489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4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6400801"/>
            <a:ext cx="7315200" cy="755651"/>
          </a:xfrm>
        </p:spPr>
        <p:txBody>
          <a:bodyPr anchor="b"/>
          <a:lstStyle>
            <a:lvl1pPr algn="l">
              <a:defRPr sz="355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17033"/>
            <a:ext cx="7315200" cy="5486400"/>
          </a:xfrm>
        </p:spPr>
        <p:txBody>
          <a:bodyPr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7156452"/>
            <a:ext cx="7315200" cy="1073149"/>
          </a:xfrm>
        </p:spPr>
        <p:txBody>
          <a:bodyPr/>
          <a:lstStyle>
            <a:lvl1pPr marL="0" indent="0">
              <a:buNone/>
              <a:defRPr sz="2489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5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6184"/>
            <a:ext cx="10972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602"/>
            <a:ext cx="109728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8475135"/>
            <a:ext cx="284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CB129-E285-4829-A45C-D6B32B05084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8475135"/>
            <a:ext cx="3860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8475135"/>
            <a:ext cx="284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F24EB-52B4-41B5-8838-74CE0E97B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7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25620" rtl="0" eaLnBrk="1" latinLnBrk="0" hangingPunct="1"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608" indent="-609608" algn="l" defTabSz="1625620" rtl="0" eaLnBrk="1" latinLnBrk="0" hangingPunct="1">
        <a:spcBef>
          <a:spcPct val="20000"/>
        </a:spcBef>
        <a:buFont typeface="Arial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1pPr>
      <a:lvl2pPr marL="1320817" indent="-508006" algn="l" defTabSz="1625620" rtl="0" eaLnBrk="1" latinLnBrk="0" hangingPunct="1">
        <a:spcBef>
          <a:spcPct val="20000"/>
        </a:spcBef>
        <a:buFont typeface="Arial" pitchFamily="34" charset="0"/>
        <a:buChar char="–"/>
        <a:defRPr sz="4978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spcBef>
          <a:spcPct val="20000"/>
        </a:spcBef>
        <a:buFont typeface="Arial" pitchFamily="34" charset="0"/>
        <a:buChar char="–"/>
        <a:defRPr sz="3556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spcBef>
          <a:spcPct val="20000"/>
        </a:spcBef>
        <a:buFont typeface="Arial" pitchFamily="34" charset="0"/>
        <a:buChar char="»"/>
        <a:defRPr sz="3556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" t="19092" r="2050" b="19031"/>
          <a:stretch/>
        </p:blipFill>
        <p:spPr>
          <a:xfrm>
            <a:off x="941832" y="1717154"/>
            <a:ext cx="10469880" cy="580644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1171885" y="2073683"/>
            <a:ext cx="1079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00B0F0"/>
                </a:solidFill>
              </a:rPr>
              <a:t>Nansemond</a:t>
            </a:r>
          </a:p>
          <a:p>
            <a:pPr algn="ctr"/>
            <a:r>
              <a:rPr lang="en-US" sz="1400" b="1" i="1" dirty="0">
                <a:solidFill>
                  <a:srgbClr val="00B0F0"/>
                </a:solidFill>
              </a:rPr>
              <a:t>River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8305800" y="4343400"/>
            <a:ext cx="851067" cy="326532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8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cs typeface="Arial" pitchFamily="34" charset="0"/>
              </a:rPr>
              <a:t>Cedar Hill Cemetery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17421" y="2725863"/>
            <a:ext cx="8963590" cy="4607173"/>
            <a:chOff x="1617421" y="2725863"/>
            <a:chExt cx="8963590" cy="4607173"/>
          </a:xfrm>
        </p:grpSpPr>
        <p:sp>
          <p:nvSpPr>
            <p:cNvPr id="7" name="Rectangle 6"/>
            <p:cNvSpPr/>
            <p:nvPr/>
          </p:nvSpPr>
          <p:spPr>
            <a:xfrm rot="4815883">
              <a:off x="7224123" y="4820956"/>
              <a:ext cx="102707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N. Main Street</a:t>
              </a:r>
            </a:p>
          </p:txBody>
        </p:sp>
        <p:sp>
          <p:nvSpPr>
            <p:cNvPr id="16" name="Rectangle 15"/>
            <p:cNvSpPr/>
            <p:nvPr/>
          </p:nvSpPr>
          <p:spPr>
            <a:xfrm rot="237921">
              <a:off x="5266410" y="5565015"/>
              <a:ext cx="96302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Prentis Street</a:t>
              </a:r>
            </a:p>
          </p:txBody>
        </p:sp>
        <p:sp>
          <p:nvSpPr>
            <p:cNvPr id="17" name="Rectangle 16"/>
            <p:cNvSpPr/>
            <p:nvPr/>
          </p:nvSpPr>
          <p:spPr>
            <a:xfrm rot="16932601">
              <a:off x="2741800" y="6163509"/>
              <a:ext cx="898580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Broad Street</a:t>
              </a:r>
            </a:p>
          </p:txBody>
        </p:sp>
        <p:sp>
          <p:nvSpPr>
            <p:cNvPr id="18" name="Rectangle 17"/>
            <p:cNvSpPr/>
            <p:nvPr/>
          </p:nvSpPr>
          <p:spPr>
            <a:xfrm rot="20263988">
              <a:off x="9310214" y="3129481"/>
              <a:ext cx="127079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E. Constance Road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76446" y="5022361"/>
              <a:ext cx="1321708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W. Constance Road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rot="4800000">
              <a:off x="6698928" y="4851119"/>
              <a:ext cx="96558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Church Street</a:t>
              </a:r>
            </a:p>
          </p:txBody>
        </p:sp>
        <p:sp>
          <p:nvSpPr>
            <p:cNvPr id="21" name="Rectangle 20"/>
            <p:cNvSpPr/>
            <p:nvPr/>
          </p:nvSpPr>
          <p:spPr>
            <a:xfrm rot="4013814">
              <a:off x="9425899" y="4206243"/>
              <a:ext cx="1140762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Katherine Street</a:t>
              </a:r>
            </a:p>
          </p:txBody>
        </p:sp>
        <p:sp>
          <p:nvSpPr>
            <p:cNvPr id="22" name="Rectangle 21"/>
            <p:cNvSpPr/>
            <p:nvPr/>
          </p:nvSpPr>
          <p:spPr>
            <a:xfrm rot="16699184">
              <a:off x="8963329" y="6214036"/>
              <a:ext cx="1087990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E. Pinner Street</a:t>
              </a:r>
            </a:p>
          </p:txBody>
        </p:sp>
        <p:sp>
          <p:nvSpPr>
            <p:cNvPr id="27" name="Rectangle 26"/>
            <p:cNvSpPr/>
            <p:nvPr/>
          </p:nvSpPr>
          <p:spPr>
            <a:xfrm rot="2941767">
              <a:off x="1138219" y="4859785"/>
              <a:ext cx="1143070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Pitchkettle Road</a:t>
              </a:r>
            </a:p>
          </p:txBody>
        </p:sp>
        <p:sp>
          <p:nvSpPr>
            <p:cNvPr id="28" name="Rectangle 27"/>
            <p:cNvSpPr/>
            <p:nvPr/>
          </p:nvSpPr>
          <p:spPr>
            <a:xfrm rot="1120414">
              <a:off x="5987010" y="7148370"/>
              <a:ext cx="98014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Market Street</a:t>
              </a:r>
            </a:p>
          </p:txBody>
        </p:sp>
        <p:sp>
          <p:nvSpPr>
            <p:cNvPr id="36" name="Rectangle 35"/>
            <p:cNvSpPr/>
            <p:nvPr/>
          </p:nvSpPr>
          <p:spPr>
            <a:xfrm rot="16932601">
              <a:off x="5854061" y="6221908"/>
              <a:ext cx="79784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Pine Street</a:t>
              </a: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 rot="120000">
              <a:off x="4289126" y="5863145"/>
              <a:ext cx="986548" cy="1629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1" u="none" strike="noStrike" cap="none" normalizeH="0" baseline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Verdana" pitchFamily="34" charset="0"/>
                  <a:cs typeface="Arial" pitchFamily="34" charset="0"/>
                </a:rPr>
                <a:t>CSX Railroad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5518578" y="3194235"/>
              <a:ext cx="881680" cy="39790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1" u="none" strike="noStrike" cap="none" normalizeH="0" baseline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Verdana" pitchFamily="34" charset="0"/>
                  <a:cs typeface="Arial" pitchFamily="34" charset="0"/>
                </a:rPr>
                <a:t>Nansemond Point Rehab</a:t>
              </a:r>
              <a:r>
                <a:rPr kumimoji="0" lang="en-US" sz="800" b="1" i="1" u="none" strike="noStrike" cap="none" normalizeH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Verdana" pitchFamily="34" charset="0"/>
                  <a:cs typeface="Arial" pitchFamily="34" charset="0"/>
                </a:rPr>
                <a:t> Center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7587341" y="3161281"/>
              <a:ext cx="853564" cy="30341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1" u="none" strike="noStrike" cap="none" normalizeH="0" baseline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Verdana" pitchFamily="34" charset="0"/>
                  <a:cs typeface="Arial" pitchFamily="34" charset="0"/>
                </a:rPr>
                <a:t>Hilton Garden Inn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 rot="20538482">
              <a:off x="8035084" y="5345276"/>
              <a:ext cx="163371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48768" tIns="0" rIns="48768" bIns="0">
              <a:spAutoFit/>
            </a:bodyPr>
            <a:lstStyle/>
            <a:p>
              <a:pPr algn="ctr"/>
              <a:r>
                <a:rPr lang="en-US" sz="1200" b="1" dirty="0">
                  <a:ln w="3175" cmpd="sng">
                    <a:noFill/>
                    <a:prstDash val="solid"/>
                    <a:miter lim="800000"/>
                  </a:ln>
                </a:rPr>
                <a:t>Seaboard Coastline Trail</a:t>
              </a:r>
            </a:p>
          </p:txBody>
        </p:sp>
        <p:sp>
          <p:nvSpPr>
            <p:cNvPr id="42" name="Text Box 8"/>
            <p:cNvSpPr txBox="1">
              <a:spLocks noChangeArrowheads="1"/>
            </p:cNvSpPr>
            <p:nvPr/>
          </p:nvSpPr>
          <p:spPr bwMode="auto">
            <a:xfrm>
              <a:off x="6829481" y="6165116"/>
              <a:ext cx="796536" cy="43127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1" u="none" strike="noStrike" cap="none" normalizeH="0" baseline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Verdana" pitchFamily="34" charset="0"/>
                  <a:cs typeface="Arial" pitchFamily="34" charset="0"/>
                </a:rPr>
                <a:t>Center for Cultural</a:t>
              </a:r>
              <a:r>
                <a:rPr kumimoji="0" lang="en-US" sz="800" b="1" i="1" u="none" strike="noStrike" cap="none" normalizeH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Verdana" pitchFamily="34" charset="0"/>
                  <a:cs typeface="Arial" pitchFamily="34" charset="0"/>
                </a:rPr>
                <a:t> Arts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7508319" y="2725863"/>
              <a:ext cx="1337467" cy="20893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1" u="none" strike="noStrike" cap="none" normalizeH="0" baseline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Verdana" pitchFamily="34" charset="0"/>
                  <a:cs typeface="Arial" pitchFamily="34" charset="0"/>
                </a:rPr>
                <a:t>Constance</a:t>
              </a:r>
              <a:r>
                <a:rPr kumimoji="0" lang="en-US" sz="800" b="1" i="1" u="none" strike="noStrike" cap="none" normalizeH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Verdana" pitchFamily="34" charset="0"/>
                  <a:cs typeface="Arial" pitchFamily="34" charset="0"/>
                </a:rPr>
                <a:t> Wharf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14400" y="7511534"/>
            <a:ext cx="10515600" cy="1015663"/>
          </a:xfrm>
          <a:prstGeom prst="rect">
            <a:avLst/>
          </a:prstGeom>
          <a:solidFill>
            <a:srgbClr val="031DA5"/>
          </a:solidFill>
          <a:ln w="3175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lvl="0"/>
            <a:endParaRPr lang="en-US" sz="1200" b="1" i="1" dirty="0">
              <a:solidFill>
                <a:schemeClr val="bg1"/>
              </a:solidFill>
              <a:latin typeface="Verdana" pitchFamily="34" charset="0"/>
              <a:cs typeface="Arial" pitchFamily="34" charset="0"/>
            </a:endParaRPr>
          </a:p>
          <a:p>
            <a:pPr lvl="0"/>
            <a:endParaRPr lang="en-US" sz="1200" b="1" i="1" dirty="0">
              <a:solidFill>
                <a:schemeClr val="bg1"/>
              </a:solidFill>
              <a:latin typeface="Verdana" pitchFamily="34" charset="0"/>
              <a:cs typeface="Arial" pitchFamily="34" charset="0"/>
            </a:endParaRPr>
          </a:p>
          <a:p>
            <a:pPr lvl="0"/>
            <a:r>
              <a:rPr lang="en-US" sz="1200" b="1" i="1" dirty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The vision of HRSD is that future generations will inherit clean waterways and be able to keep them clean.</a:t>
            </a:r>
          </a:p>
          <a:p>
            <a:pPr lvl="0"/>
            <a:endParaRPr lang="en-US" sz="1200" b="1" i="1" dirty="0">
              <a:solidFill>
                <a:schemeClr val="bg1"/>
              </a:solidFill>
              <a:latin typeface="Verdana" pitchFamily="34" charset="0"/>
              <a:cs typeface="Arial" pitchFamily="34" charset="0"/>
            </a:endParaRPr>
          </a:p>
          <a:p>
            <a:pPr lvl="0"/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919223" y="656973"/>
            <a:ext cx="10515600" cy="1072240"/>
          </a:xfrm>
          <a:prstGeom prst="rect">
            <a:avLst/>
          </a:prstGeom>
          <a:solidFill>
            <a:srgbClr val="031DA5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ts val="1000"/>
              </a:spcAft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71622" y="754559"/>
            <a:ext cx="8758178" cy="769441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Project Map</a:t>
            </a:r>
          </a:p>
          <a:p>
            <a:r>
              <a:rPr lang="en-US" sz="2200" b="1" i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Public Project Name Here</a:t>
            </a:r>
          </a:p>
        </p:txBody>
      </p:sp>
      <p:pic>
        <p:nvPicPr>
          <p:cNvPr id="37" name="Picture 2" descr="C:\Users\krusso\Desktop\White - logo bar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334" y="952599"/>
            <a:ext cx="2857007" cy="57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923543" y="1751265"/>
            <a:ext cx="4118211" cy="2045288"/>
          </a:xfrm>
          <a:prstGeom prst="rect">
            <a:avLst/>
          </a:prstGeom>
          <a:solidFill>
            <a:schemeClr val="bg1"/>
          </a:solidFill>
          <a:ln w="317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LEGEND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latin typeface="Verdana" pitchFamily="34" charset="0"/>
                <a:cs typeface="Arial" pitchFamily="34" charset="0"/>
              </a:rPr>
              <a:t>	Pipe to be Abandoned and filled 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latin typeface="Verdana" pitchFamily="34" charset="0"/>
                <a:cs typeface="Arial" pitchFamily="34" charset="0"/>
              </a:rPr>
              <a:t>	Proposed 24” HRSD Serwer Pipe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latin typeface="Verdana" pitchFamily="34" charset="0"/>
                <a:cs typeface="Arial" pitchFamily="34" charset="0"/>
              </a:rPr>
              <a:t>	Completed 24” HRSD Sewer Pipe	Proposed  6” City Sewer Pipe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latin typeface="Verdana" pitchFamily="34" charset="0"/>
                <a:cs typeface="Arial" pitchFamily="34" charset="0"/>
              </a:rPr>
              <a:t>	Completed  6” City Sewer Pipe	Completed   8” City Water Pipe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latin typeface="Verdana" pitchFamily="34" charset="0"/>
                <a:cs typeface="Arial" pitchFamily="34" charset="0"/>
              </a:rPr>
              <a:t>	Completed   12” City Water Pipe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latin typeface="Verdana" pitchFamily="34" charset="0"/>
                <a:cs typeface="Arial" pitchFamily="34" charset="0"/>
              </a:rPr>
              <a:t>	Current Work Area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000" b="1" dirty="0">
              <a:latin typeface="Verdana" pitchFamily="34" charset="0"/>
              <a:cs typeface="Arial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000" b="1" dirty="0">
              <a:latin typeface="Verdana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latin typeface="Verdana" pitchFamily="34" charset="0"/>
                <a:cs typeface="Arial" pitchFamily="34" charset="0"/>
              </a:rPr>
              <a:t>	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latin typeface="Verdana" pitchFamily="34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224" y="3016071"/>
            <a:ext cx="244641" cy="676435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>
          <a:xfrm>
            <a:off x="1219200" y="2438400"/>
            <a:ext cx="609600" cy="0"/>
          </a:xfrm>
          <a:prstGeom prst="line">
            <a:avLst/>
          </a:prstGeom>
          <a:ln>
            <a:solidFill>
              <a:srgbClr val="FFFF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200926" y="2882733"/>
            <a:ext cx="609600" cy="0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  <a:effectLst>
            <a:outerShdw blurRad="38100" dist="20320" dir="5400000" algn="ctr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183594" y="3125689"/>
            <a:ext cx="6096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183594" y="3354289"/>
            <a:ext cx="609600" cy="0"/>
          </a:xfrm>
          <a:prstGeom prst="line">
            <a:avLst/>
          </a:prstGeom>
          <a:ln w="38100">
            <a:solidFill>
              <a:srgbClr val="FF00FF"/>
            </a:solidFill>
            <a:prstDash val="solid"/>
          </a:ln>
          <a:effectLst>
            <a:outerShdw blurRad="38100" dist="20320" dir="5400000" algn="ctr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5-Point Star 69"/>
          <p:cNvSpPr>
            <a:spLocks noChangeAspect="1"/>
          </p:cNvSpPr>
          <p:nvPr/>
        </p:nvSpPr>
        <p:spPr>
          <a:xfrm>
            <a:off x="1183594" y="3489216"/>
            <a:ext cx="182880" cy="182880"/>
          </a:xfrm>
          <a:prstGeom prst="star5">
            <a:avLst/>
          </a:prstGeom>
          <a:solidFill>
            <a:srgbClr val="FF33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5-Point Star 70"/>
          <p:cNvSpPr>
            <a:spLocks noChangeAspect="1"/>
          </p:cNvSpPr>
          <p:nvPr/>
        </p:nvSpPr>
        <p:spPr>
          <a:xfrm>
            <a:off x="6463986" y="5708819"/>
            <a:ext cx="274320" cy="274320"/>
          </a:xfrm>
          <a:prstGeom prst="star5">
            <a:avLst/>
          </a:prstGeom>
          <a:solidFill>
            <a:srgbClr val="FF33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5-Point Star 71"/>
          <p:cNvSpPr>
            <a:spLocks noChangeAspect="1"/>
          </p:cNvSpPr>
          <p:nvPr/>
        </p:nvSpPr>
        <p:spPr>
          <a:xfrm>
            <a:off x="3472405" y="5571659"/>
            <a:ext cx="274320" cy="274320"/>
          </a:xfrm>
          <a:prstGeom prst="star5">
            <a:avLst/>
          </a:prstGeom>
          <a:solidFill>
            <a:srgbClr val="FF33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5-Point Star 72"/>
          <p:cNvSpPr>
            <a:spLocks noChangeAspect="1"/>
          </p:cNvSpPr>
          <p:nvPr/>
        </p:nvSpPr>
        <p:spPr>
          <a:xfrm>
            <a:off x="6840211" y="4806292"/>
            <a:ext cx="274320" cy="274320"/>
          </a:xfrm>
          <a:prstGeom prst="star5">
            <a:avLst/>
          </a:prstGeom>
          <a:solidFill>
            <a:srgbClr val="FF33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1220596" y="2209800"/>
            <a:ext cx="609600" cy="0"/>
          </a:xfrm>
          <a:prstGeom prst="line">
            <a:avLst/>
          </a:prstGeom>
          <a:ln w="38100">
            <a:solidFill>
              <a:srgbClr val="FFFF00"/>
            </a:solidFill>
            <a:prstDash val="sysDash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234301" y="2706888"/>
            <a:ext cx="609600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  <a:effectLst>
            <a:outerShdw blurRad="38100" dist="20320" dir="5400000" algn="ctr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"/>
          <p:cNvSpPr txBox="1"/>
          <p:nvPr/>
        </p:nvSpPr>
        <p:spPr>
          <a:xfrm>
            <a:off x="11434823" y="694015"/>
            <a:ext cx="4293823" cy="68941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Please keep to the same format as provided, same font and sizing, same legend and directional.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This item MUST be returned in a fully editable version, including the map background used and all line markings.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Do not embed the map, street labels or pipeline markings.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Whenever possible use a Google map (Earth View) image </a:t>
            </a:r>
          </a:p>
          <a:p>
            <a:pPr marL="852312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Map Content must include source attribution within the maps area. </a:t>
            </a:r>
          </a:p>
          <a:p>
            <a:pPr marL="852312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You can find the attribution in the line(s) shown on the bottom of the Content in the products along with copyright notices, such as “Map data ©2015 Google”. Note that the exact text of the attribution changes based on geography and content type. The attribution text must be legible to the average viewer or reader.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/>
              <a:t>Turn </a:t>
            </a:r>
            <a:r>
              <a:rPr lang="en-US" sz="1600" dirty="0"/>
              <a:t>off street labels in Google and create your own (using the template/format provided) for the most prevalent  streets and building.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Preferred color selections</a:t>
            </a:r>
          </a:p>
          <a:p>
            <a:pPr marL="852312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All colors should be those that standout against the background</a:t>
            </a:r>
          </a:p>
          <a:p>
            <a:pPr marL="852312" lvl="1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1406656" y="3464699"/>
            <a:ext cx="386538" cy="218596"/>
          </a:xfrm>
          <a:prstGeom prst="rect">
            <a:avLst/>
          </a:prstGeom>
          <a:noFill/>
          <a:ln>
            <a:solidFill>
              <a:srgbClr val="FF3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 rot="211866">
            <a:off x="2265813" y="5605969"/>
            <a:ext cx="622177" cy="167027"/>
          </a:xfrm>
          <a:prstGeom prst="rect">
            <a:avLst/>
          </a:prstGeom>
          <a:noFill/>
          <a:ln>
            <a:solidFill>
              <a:srgbClr val="FF3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328" y="7333366"/>
            <a:ext cx="1646968" cy="178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76196" y="4387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pSp>
        <p:nvGrpSpPr>
          <p:cNvPr id="74" name="Group 73"/>
          <p:cNvGrpSpPr/>
          <p:nvPr/>
        </p:nvGrpSpPr>
        <p:grpSpPr>
          <a:xfrm>
            <a:off x="1248848" y="1947199"/>
            <a:ext cx="471055" cy="126484"/>
            <a:chOff x="665547" y="6666022"/>
            <a:chExt cx="609600" cy="97738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665547" y="6712532"/>
              <a:ext cx="609600" cy="0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768839" y="6668777"/>
              <a:ext cx="76200" cy="91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685800" y="6670404"/>
              <a:ext cx="76200" cy="91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>
              <a:off x="845778" y="6670403"/>
              <a:ext cx="76200" cy="91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928609" y="6670402"/>
              <a:ext cx="76200" cy="91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1007397" y="6666022"/>
              <a:ext cx="76200" cy="91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1087478" y="6672320"/>
              <a:ext cx="76200" cy="91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1163039" y="6672266"/>
              <a:ext cx="76200" cy="91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6798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312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Company>Michael Baker Corp.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WWilczynski</dc:creator>
  <cp:lastModifiedBy>Bolen, Lisa</cp:lastModifiedBy>
  <cp:revision>74</cp:revision>
  <cp:lastPrinted>2017-08-07T14:46:27Z</cp:lastPrinted>
  <dcterms:created xsi:type="dcterms:W3CDTF">2013-01-04T16:41:30Z</dcterms:created>
  <dcterms:modified xsi:type="dcterms:W3CDTF">2023-01-06T14:28:17Z</dcterms:modified>
</cp:coreProperties>
</file>