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29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E3736-CE10-4FFA-B1A4-7920191F95A1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FD2BAC-7F86-4826-A8A1-A1E3C562C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680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094248-0C63-4537-9B80-4584B5B2D489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575"/>
            <a:ext cx="548640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9AABB2-77AB-40B5-ACBE-BBE1ACCF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294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9AABB2-77AB-40B5-ACBE-BBE1ACCFC69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38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47D7-8E75-46BA-8EB4-F950E09715CD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0C77-75BB-4B27-94DA-7861B0E2A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638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47D7-8E75-46BA-8EB4-F950E09715CD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0C77-75BB-4B27-94DA-7861B0E2A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70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47D7-8E75-46BA-8EB4-F950E09715CD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0C77-75BB-4B27-94DA-7861B0E2A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190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47D7-8E75-46BA-8EB4-F950E09715CD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0C77-75BB-4B27-94DA-7861B0E2A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65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47D7-8E75-46BA-8EB4-F950E09715CD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0C77-75BB-4B27-94DA-7861B0E2A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414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47D7-8E75-46BA-8EB4-F950E09715CD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0C77-75BB-4B27-94DA-7861B0E2A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8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47D7-8E75-46BA-8EB4-F950E09715CD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0C77-75BB-4B27-94DA-7861B0E2A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7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47D7-8E75-46BA-8EB4-F950E09715CD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0C77-75BB-4B27-94DA-7861B0E2A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002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47D7-8E75-46BA-8EB4-F950E09715CD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0C77-75BB-4B27-94DA-7861B0E2A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485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47D7-8E75-46BA-8EB4-F950E09715CD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0C77-75BB-4B27-94DA-7861B0E2A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233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47D7-8E75-46BA-8EB4-F950E09715CD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0C77-75BB-4B27-94DA-7861B0E2A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53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B47D7-8E75-46BA-8EB4-F950E09715CD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10C77-75BB-4B27-94DA-7861B0E2A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72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rsd.com/construction-statu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hyperlink" Target="mailto:Projects@hrsd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818120" cy="1470025"/>
          </a:xfrm>
        </p:spPr>
        <p:txBody>
          <a:bodyPr>
            <a:normAutofit/>
          </a:bodyPr>
          <a:lstStyle/>
          <a:p>
            <a:pPr algn="r"/>
            <a:r>
              <a:rPr lang="en-US" sz="4000" b="1" dirty="0">
                <a:solidFill>
                  <a:srgbClr val="0070C0"/>
                </a:solidFill>
              </a:rPr>
              <a:t>Ghent Area Sanitary Sewer</a:t>
            </a:r>
            <a:br>
              <a:rPr lang="en-US" sz="4000" b="1" dirty="0">
                <a:solidFill>
                  <a:srgbClr val="0070C0"/>
                </a:solidFill>
              </a:rPr>
            </a:br>
            <a:r>
              <a:rPr lang="en-US" sz="4000" b="1" dirty="0">
                <a:solidFill>
                  <a:srgbClr val="0070C0"/>
                </a:solidFill>
              </a:rPr>
              <a:t>Pipeline Replacement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97280" y="3915178"/>
            <a:ext cx="9601200" cy="1066800"/>
          </a:xfrm>
        </p:spPr>
        <p:txBody>
          <a:bodyPr>
            <a:normAutofit/>
          </a:bodyPr>
          <a:lstStyle/>
          <a:p>
            <a:pPr algn="r"/>
            <a:r>
              <a:rPr lang="en-US" sz="2500" dirty="0">
                <a:solidFill>
                  <a:srgbClr val="009A46"/>
                </a:solidFill>
              </a:rPr>
              <a:t>Your investment in protecting your health and area waterways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148786"/>
            <a:ext cx="4084320" cy="542853"/>
          </a:xfrm>
          <a:prstGeom prst="rect">
            <a:avLst/>
          </a:prstGeom>
        </p:spPr>
      </p:pic>
      <p:cxnSp>
        <p:nvCxnSpPr>
          <p:cNvPr id="5" name="AutoShape 5"/>
          <p:cNvCxnSpPr>
            <a:cxnSpLocks noChangeShapeType="1"/>
          </p:cNvCxnSpPr>
          <p:nvPr/>
        </p:nvCxnSpPr>
        <p:spPr bwMode="auto">
          <a:xfrm>
            <a:off x="0" y="1828800"/>
            <a:ext cx="8503920" cy="0"/>
          </a:xfrm>
          <a:prstGeom prst="straightConnector1">
            <a:avLst/>
          </a:prstGeom>
          <a:noFill/>
          <a:ln w="47625">
            <a:solidFill>
              <a:srgbClr val="007AC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4"/>
          <p:cNvCxnSpPr>
            <a:cxnSpLocks noChangeShapeType="1"/>
          </p:cNvCxnSpPr>
          <p:nvPr/>
        </p:nvCxnSpPr>
        <p:spPr bwMode="auto">
          <a:xfrm>
            <a:off x="4419600" y="914400"/>
            <a:ext cx="4724400" cy="0"/>
          </a:xfrm>
          <a:prstGeom prst="straightConnector1">
            <a:avLst/>
          </a:prstGeom>
          <a:noFill/>
          <a:ln w="47625">
            <a:solidFill>
              <a:srgbClr val="00AF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"/>
          <p:cNvCxnSpPr>
            <a:cxnSpLocks noChangeShapeType="1"/>
          </p:cNvCxnSpPr>
          <p:nvPr/>
        </p:nvCxnSpPr>
        <p:spPr bwMode="auto">
          <a:xfrm>
            <a:off x="2895600" y="5105400"/>
            <a:ext cx="0" cy="685800"/>
          </a:xfrm>
          <a:prstGeom prst="straightConnector1">
            <a:avLst/>
          </a:prstGeom>
          <a:noFill/>
          <a:ln w="57150">
            <a:solidFill>
              <a:srgbClr val="00AF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964963" y="4981978"/>
            <a:ext cx="19306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0070C0"/>
                </a:solidFill>
              </a:rPr>
              <a:t>Design Engineer:</a:t>
            </a:r>
          </a:p>
          <a:p>
            <a:pPr algn="r"/>
            <a:r>
              <a:rPr lang="en-US" b="1" dirty="0">
                <a:solidFill>
                  <a:srgbClr val="0070C0"/>
                </a:solidFill>
              </a:rPr>
              <a:t>O’Brien &amp; Gere</a:t>
            </a:r>
          </a:p>
          <a:p>
            <a:pPr algn="r"/>
            <a:r>
              <a:rPr lang="en-US" b="1" dirty="0">
                <a:solidFill>
                  <a:srgbClr val="0070C0"/>
                </a:solidFill>
              </a:rPr>
              <a:t>(757) 431-2966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200400" y="4999618"/>
            <a:ext cx="27431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0070C0"/>
                </a:solidFill>
              </a:rPr>
              <a:t>Construction Contractor:</a:t>
            </a:r>
          </a:p>
          <a:p>
            <a:pPr algn="r"/>
            <a:r>
              <a:rPr lang="en-US" b="1" dirty="0">
                <a:solidFill>
                  <a:srgbClr val="0070C0"/>
                </a:solidFill>
              </a:rPr>
              <a:t>T.A. Sheets Mechanical</a:t>
            </a:r>
          </a:p>
          <a:p>
            <a:pPr algn="r"/>
            <a:r>
              <a:rPr lang="en-US" b="1" dirty="0">
                <a:solidFill>
                  <a:srgbClr val="0070C0"/>
                </a:solidFill>
              </a:rPr>
              <a:t>(757) 627-3000 </a:t>
            </a:r>
          </a:p>
        </p:txBody>
      </p:sp>
      <p:cxnSp>
        <p:nvCxnSpPr>
          <p:cNvPr id="24" name="AutoShape 4"/>
          <p:cNvCxnSpPr>
            <a:cxnSpLocks noChangeShapeType="1"/>
          </p:cNvCxnSpPr>
          <p:nvPr/>
        </p:nvCxnSpPr>
        <p:spPr bwMode="auto">
          <a:xfrm>
            <a:off x="5943599" y="5108961"/>
            <a:ext cx="0" cy="685800"/>
          </a:xfrm>
          <a:prstGeom prst="straightConnector1">
            <a:avLst/>
          </a:prstGeom>
          <a:noFill/>
          <a:ln w="57150">
            <a:solidFill>
              <a:srgbClr val="00AF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TextBox 24"/>
          <p:cNvSpPr txBox="1"/>
          <p:nvPr/>
        </p:nvSpPr>
        <p:spPr>
          <a:xfrm>
            <a:off x="5867400" y="4990196"/>
            <a:ext cx="24383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0070C0"/>
                </a:solidFill>
              </a:rPr>
              <a:t>For Information:</a:t>
            </a:r>
          </a:p>
          <a:p>
            <a:pPr algn="r"/>
            <a:r>
              <a:rPr lang="en-US" b="1" dirty="0">
                <a:solidFill>
                  <a:srgbClr val="0070C0"/>
                </a:solidFill>
              </a:rPr>
              <a:t>www.HRSD.com</a:t>
            </a:r>
          </a:p>
          <a:p>
            <a:pPr algn="r"/>
            <a:r>
              <a:rPr lang="en-US" sz="2000" b="1" dirty="0">
                <a:solidFill>
                  <a:srgbClr val="0070C0"/>
                </a:solidFill>
              </a:rPr>
              <a:t>(757) 460-7000</a:t>
            </a:r>
          </a:p>
        </p:txBody>
      </p:sp>
      <p:cxnSp>
        <p:nvCxnSpPr>
          <p:cNvPr id="26" name="AutoShape 4"/>
          <p:cNvCxnSpPr>
            <a:cxnSpLocks noChangeShapeType="1"/>
          </p:cNvCxnSpPr>
          <p:nvPr/>
        </p:nvCxnSpPr>
        <p:spPr bwMode="auto">
          <a:xfrm>
            <a:off x="8302237" y="5100743"/>
            <a:ext cx="0" cy="685800"/>
          </a:xfrm>
          <a:prstGeom prst="straightConnector1">
            <a:avLst/>
          </a:prstGeom>
          <a:noFill/>
          <a:ln w="57150">
            <a:solidFill>
              <a:srgbClr val="00AF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081768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13951"/>
            <a:ext cx="9018088" cy="1679575"/>
          </a:xfrm>
        </p:spPr>
        <p:txBody>
          <a:bodyPr>
            <a:noAutofit/>
          </a:bodyPr>
          <a:lstStyle/>
          <a:p>
            <a:pPr algn="l"/>
            <a:r>
              <a:rPr lang="en-US" sz="3600" i="1" dirty="0">
                <a:solidFill>
                  <a:srgbClr val="009A46"/>
                </a:solidFill>
              </a:rPr>
              <a:t>Construction work ahead, </a:t>
            </a:r>
            <a:br>
              <a:rPr lang="en-US" sz="3600" i="1" dirty="0">
                <a:solidFill>
                  <a:srgbClr val="009A46"/>
                </a:solidFill>
              </a:rPr>
            </a:br>
            <a:r>
              <a:rPr lang="en-US" sz="3600" i="1" dirty="0">
                <a:solidFill>
                  <a:srgbClr val="009A46"/>
                </a:solidFill>
              </a:rPr>
              <a:t>ensuring future generations inherit clean waterways and can keep them clean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7720" y="4678676"/>
            <a:ext cx="7696200" cy="1066800"/>
          </a:xfrm>
        </p:spPr>
        <p:txBody>
          <a:bodyPr>
            <a:normAutofit/>
          </a:bodyPr>
          <a:lstStyle/>
          <a:p>
            <a:pPr algn="l"/>
            <a:r>
              <a:rPr lang="en-US" sz="2500" b="1" dirty="0">
                <a:solidFill>
                  <a:srgbClr val="0070C0"/>
                </a:solidFill>
              </a:rPr>
              <a:t>Information: </a:t>
            </a:r>
            <a:r>
              <a:rPr lang="en-US" sz="2500" b="1" dirty="0">
                <a:solidFill>
                  <a:srgbClr val="0070C0"/>
                </a:solidFill>
                <a:hlinkClick r:id="rId3"/>
              </a:rPr>
              <a:t>www.hrsd.com/construction-status</a:t>
            </a:r>
            <a:r>
              <a:rPr lang="en-US" sz="2500" b="1" dirty="0">
                <a:solidFill>
                  <a:srgbClr val="0070C0"/>
                </a:solidFill>
              </a:rPr>
              <a:t> </a:t>
            </a:r>
          </a:p>
          <a:p>
            <a:pPr algn="l"/>
            <a:r>
              <a:rPr lang="en-US" sz="2500" b="1" dirty="0">
                <a:solidFill>
                  <a:srgbClr val="0070C0"/>
                </a:solidFill>
                <a:hlinkClick r:id="rId4"/>
              </a:rPr>
              <a:t>Projects@hrsd.com</a:t>
            </a:r>
            <a:r>
              <a:rPr lang="en-US" sz="2500" b="1" dirty="0">
                <a:solidFill>
                  <a:srgbClr val="0070C0"/>
                </a:solidFill>
              </a:rPr>
              <a:t> | (757) </a:t>
            </a:r>
            <a:r>
              <a:rPr lang="en-US" sz="2800" b="1" dirty="0">
                <a:solidFill>
                  <a:srgbClr val="0070C0"/>
                </a:solidFill>
              </a:rPr>
              <a:t>460-7000</a:t>
            </a:r>
          </a:p>
        </p:txBody>
      </p:sp>
      <p:cxnSp>
        <p:nvCxnSpPr>
          <p:cNvPr id="5" name="AutoShape 5"/>
          <p:cNvCxnSpPr>
            <a:cxnSpLocks noChangeShapeType="1"/>
          </p:cNvCxnSpPr>
          <p:nvPr/>
        </p:nvCxnSpPr>
        <p:spPr bwMode="auto">
          <a:xfrm>
            <a:off x="0" y="1828800"/>
            <a:ext cx="4929777" cy="0"/>
          </a:xfrm>
          <a:prstGeom prst="straightConnector1">
            <a:avLst/>
          </a:prstGeom>
          <a:noFill/>
          <a:ln w="47625">
            <a:solidFill>
              <a:srgbClr val="007AC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1158914"/>
            <a:ext cx="4008120" cy="532725"/>
          </a:xfrm>
          <a:prstGeom prst="rect">
            <a:avLst/>
          </a:prstGeom>
        </p:spPr>
      </p:pic>
      <p:cxnSp>
        <p:nvCxnSpPr>
          <p:cNvPr id="9" name="AutoShape 5"/>
          <p:cNvCxnSpPr>
            <a:cxnSpLocks noChangeShapeType="1"/>
          </p:cNvCxnSpPr>
          <p:nvPr/>
        </p:nvCxnSpPr>
        <p:spPr bwMode="auto">
          <a:xfrm>
            <a:off x="0" y="1828800"/>
            <a:ext cx="8503920" cy="0"/>
          </a:xfrm>
          <a:prstGeom prst="straightConnector1">
            <a:avLst/>
          </a:prstGeom>
          <a:noFill/>
          <a:ln w="47625">
            <a:solidFill>
              <a:srgbClr val="007AC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4"/>
          <p:cNvCxnSpPr>
            <a:cxnSpLocks noChangeShapeType="1"/>
          </p:cNvCxnSpPr>
          <p:nvPr/>
        </p:nvCxnSpPr>
        <p:spPr bwMode="auto">
          <a:xfrm>
            <a:off x="4495800" y="914400"/>
            <a:ext cx="4648200" cy="0"/>
          </a:xfrm>
          <a:prstGeom prst="straightConnector1">
            <a:avLst/>
          </a:prstGeom>
          <a:noFill/>
          <a:ln w="47625">
            <a:solidFill>
              <a:srgbClr val="00AF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318853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87</Words>
  <Application>Microsoft Office PowerPoint</Application>
  <PresentationFormat>On-screen Show 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Ghent Area Sanitary Sewer Pipeline Replacement </vt:lpstr>
      <vt:lpstr>Construction work ahead,  ensuring future generations inherit clean waterways and can keep them clean</vt:lpstr>
    </vt:vector>
  </TitlesOfParts>
  <Company>HRSD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Ghent Area Sanitary Sewer Pipeline Replacement</dc:title>
  <dc:creator>Russo, Karen</dc:creator>
  <cp:lastModifiedBy>Bolen, Lisa</cp:lastModifiedBy>
  <cp:revision>12</cp:revision>
  <cp:lastPrinted>2017-07-03T19:30:29Z</cp:lastPrinted>
  <dcterms:created xsi:type="dcterms:W3CDTF">2017-07-01T20:13:16Z</dcterms:created>
  <dcterms:modified xsi:type="dcterms:W3CDTF">2022-12-30T16:10:46Z</dcterms:modified>
</cp:coreProperties>
</file>