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29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E3736-CE10-4FFA-B1A4-7920191F95A1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D2BAC-7F86-4826-A8A1-A1E3C562C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680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94248-0C63-4537-9B80-4584B5B2D489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575"/>
            <a:ext cx="548640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9AABB2-77AB-40B5-ACBE-BBE1ACCF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294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9AABB2-77AB-40B5-ACBE-BBE1ACCFC69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38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47D7-8E75-46BA-8EB4-F950E09715CD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0C77-75BB-4B27-94DA-7861B0E2A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638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47D7-8E75-46BA-8EB4-F950E09715CD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0C77-75BB-4B27-94DA-7861B0E2A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70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47D7-8E75-46BA-8EB4-F950E09715CD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0C77-75BB-4B27-94DA-7861B0E2A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190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47D7-8E75-46BA-8EB4-F950E09715CD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0C77-75BB-4B27-94DA-7861B0E2A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65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47D7-8E75-46BA-8EB4-F950E09715CD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0C77-75BB-4B27-94DA-7861B0E2A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414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47D7-8E75-46BA-8EB4-F950E09715CD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0C77-75BB-4B27-94DA-7861B0E2A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8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47D7-8E75-46BA-8EB4-F950E09715CD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0C77-75BB-4B27-94DA-7861B0E2A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7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47D7-8E75-46BA-8EB4-F950E09715CD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0C77-75BB-4B27-94DA-7861B0E2A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02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47D7-8E75-46BA-8EB4-F950E09715CD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0C77-75BB-4B27-94DA-7861B0E2A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485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47D7-8E75-46BA-8EB4-F950E09715CD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0C77-75BB-4B27-94DA-7861B0E2A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233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47D7-8E75-46BA-8EB4-F950E09715CD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0C77-75BB-4B27-94DA-7861B0E2A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53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B47D7-8E75-46BA-8EB4-F950E09715CD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10C77-75BB-4B27-94DA-7861B0E2A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72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rsd.com/construction-statu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hyperlink" Target="mailto:Projects@hrsd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818120" cy="1470025"/>
          </a:xfrm>
        </p:spPr>
        <p:txBody>
          <a:bodyPr>
            <a:normAutofit/>
          </a:bodyPr>
          <a:lstStyle/>
          <a:p>
            <a:pPr algn="r"/>
            <a:r>
              <a:rPr lang="en-US" sz="4000" b="1" dirty="0">
                <a:solidFill>
                  <a:srgbClr val="0070C0"/>
                </a:solidFill>
              </a:rPr>
              <a:t>Ghent Area Sanitary Sewer</a:t>
            </a:r>
            <a:br>
              <a:rPr lang="en-US" sz="4000" b="1" dirty="0">
                <a:solidFill>
                  <a:srgbClr val="0070C0"/>
                </a:solidFill>
              </a:rPr>
            </a:br>
            <a:r>
              <a:rPr lang="en-US" sz="4000" b="1" dirty="0">
                <a:solidFill>
                  <a:srgbClr val="0070C0"/>
                </a:solidFill>
              </a:rPr>
              <a:t>Pipeline Replacement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97280" y="3915178"/>
            <a:ext cx="9601200" cy="1066800"/>
          </a:xfrm>
        </p:spPr>
        <p:txBody>
          <a:bodyPr>
            <a:normAutofit/>
          </a:bodyPr>
          <a:lstStyle/>
          <a:p>
            <a:pPr algn="r"/>
            <a:r>
              <a:rPr lang="en-US" sz="2500" dirty="0">
                <a:solidFill>
                  <a:srgbClr val="009A46"/>
                </a:solidFill>
              </a:rPr>
              <a:t>Your investment in protecting public health and area waterways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148786"/>
            <a:ext cx="4084320" cy="542853"/>
          </a:xfrm>
          <a:prstGeom prst="rect">
            <a:avLst/>
          </a:prstGeom>
        </p:spPr>
      </p:pic>
      <p:cxnSp>
        <p:nvCxnSpPr>
          <p:cNvPr id="5" name="AutoShape 5"/>
          <p:cNvCxnSpPr>
            <a:cxnSpLocks noChangeShapeType="1"/>
          </p:cNvCxnSpPr>
          <p:nvPr/>
        </p:nvCxnSpPr>
        <p:spPr bwMode="auto">
          <a:xfrm>
            <a:off x="0" y="1828800"/>
            <a:ext cx="8503920" cy="0"/>
          </a:xfrm>
          <a:prstGeom prst="straightConnector1">
            <a:avLst/>
          </a:prstGeom>
          <a:noFill/>
          <a:ln w="47625">
            <a:solidFill>
              <a:srgbClr val="007AC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4"/>
          <p:cNvCxnSpPr>
            <a:cxnSpLocks noChangeShapeType="1"/>
          </p:cNvCxnSpPr>
          <p:nvPr/>
        </p:nvCxnSpPr>
        <p:spPr bwMode="auto">
          <a:xfrm>
            <a:off x="4419600" y="914400"/>
            <a:ext cx="4724400" cy="0"/>
          </a:xfrm>
          <a:prstGeom prst="straightConnector1">
            <a:avLst/>
          </a:prstGeom>
          <a:noFill/>
          <a:ln w="47625">
            <a:solidFill>
              <a:srgbClr val="00AF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"/>
          <p:cNvCxnSpPr>
            <a:cxnSpLocks noChangeShapeType="1"/>
          </p:cNvCxnSpPr>
          <p:nvPr/>
        </p:nvCxnSpPr>
        <p:spPr bwMode="auto">
          <a:xfrm>
            <a:off x="2895600" y="5105400"/>
            <a:ext cx="0" cy="685800"/>
          </a:xfrm>
          <a:prstGeom prst="straightConnector1">
            <a:avLst/>
          </a:prstGeom>
          <a:noFill/>
          <a:ln w="57150">
            <a:solidFill>
              <a:srgbClr val="00AF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964963" y="4981978"/>
            <a:ext cx="1930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0070C0"/>
                </a:solidFill>
              </a:rPr>
              <a:t>Design Engineer:</a:t>
            </a:r>
          </a:p>
          <a:p>
            <a:pPr algn="r"/>
            <a:r>
              <a:rPr lang="en-US" b="1" dirty="0">
                <a:solidFill>
                  <a:srgbClr val="0070C0"/>
                </a:solidFill>
              </a:rPr>
              <a:t>Company Name</a:t>
            </a:r>
          </a:p>
          <a:p>
            <a:pPr algn="r"/>
            <a:r>
              <a:rPr lang="en-US" b="1" dirty="0">
                <a:solidFill>
                  <a:srgbClr val="0070C0"/>
                </a:solidFill>
              </a:rPr>
              <a:t>(757) XXX-XXXX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200400" y="4999618"/>
            <a:ext cx="2743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0070C0"/>
                </a:solidFill>
              </a:rPr>
              <a:t>Construction Contractor:</a:t>
            </a:r>
          </a:p>
          <a:p>
            <a:pPr algn="r"/>
            <a:r>
              <a:rPr lang="en-US" b="1" dirty="0">
                <a:solidFill>
                  <a:srgbClr val="0070C0"/>
                </a:solidFill>
              </a:rPr>
              <a:t>Company Name</a:t>
            </a:r>
          </a:p>
          <a:p>
            <a:pPr algn="r"/>
            <a:r>
              <a:rPr lang="en-US" b="1" dirty="0">
                <a:solidFill>
                  <a:srgbClr val="0070C0"/>
                </a:solidFill>
              </a:rPr>
              <a:t>(757) XXX-XXXX </a:t>
            </a:r>
          </a:p>
        </p:txBody>
      </p:sp>
      <p:cxnSp>
        <p:nvCxnSpPr>
          <p:cNvPr id="24" name="AutoShape 4"/>
          <p:cNvCxnSpPr>
            <a:cxnSpLocks noChangeShapeType="1"/>
          </p:cNvCxnSpPr>
          <p:nvPr/>
        </p:nvCxnSpPr>
        <p:spPr bwMode="auto">
          <a:xfrm>
            <a:off x="5943599" y="5108961"/>
            <a:ext cx="0" cy="685800"/>
          </a:xfrm>
          <a:prstGeom prst="straightConnector1">
            <a:avLst/>
          </a:prstGeom>
          <a:noFill/>
          <a:ln w="57150">
            <a:solidFill>
              <a:srgbClr val="00AF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5867400" y="4990196"/>
            <a:ext cx="2438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0070C0"/>
                </a:solidFill>
              </a:rPr>
              <a:t>For Information:</a:t>
            </a:r>
          </a:p>
          <a:p>
            <a:pPr algn="r"/>
            <a:r>
              <a:rPr lang="en-US" b="1" dirty="0">
                <a:solidFill>
                  <a:srgbClr val="0070C0"/>
                </a:solidFill>
              </a:rPr>
              <a:t>www.HRSD.com</a:t>
            </a:r>
          </a:p>
          <a:p>
            <a:pPr algn="r"/>
            <a:r>
              <a:rPr lang="en-US" b="1" dirty="0">
                <a:solidFill>
                  <a:srgbClr val="0070C0"/>
                </a:solidFill>
              </a:rPr>
              <a:t>(757) XXX-XXXX</a:t>
            </a:r>
            <a:endParaRPr lang="en-US" sz="1600" b="1" dirty="0">
              <a:solidFill>
                <a:srgbClr val="0070C0"/>
              </a:solidFill>
            </a:endParaRPr>
          </a:p>
        </p:txBody>
      </p:sp>
      <p:cxnSp>
        <p:nvCxnSpPr>
          <p:cNvPr id="26" name="AutoShape 4"/>
          <p:cNvCxnSpPr>
            <a:cxnSpLocks noChangeShapeType="1"/>
          </p:cNvCxnSpPr>
          <p:nvPr/>
        </p:nvCxnSpPr>
        <p:spPr bwMode="auto">
          <a:xfrm>
            <a:off x="8302237" y="5100743"/>
            <a:ext cx="0" cy="685800"/>
          </a:xfrm>
          <a:prstGeom prst="straightConnector1">
            <a:avLst/>
          </a:prstGeom>
          <a:noFill/>
          <a:ln w="57150">
            <a:solidFill>
              <a:srgbClr val="00AF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081768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3951"/>
            <a:ext cx="9018088" cy="1679575"/>
          </a:xfrm>
        </p:spPr>
        <p:txBody>
          <a:bodyPr>
            <a:noAutofit/>
          </a:bodyPr>
          <a:lstStyle/>
          <a:p>
            <a:pPr algn="l"/>
            <a:r>
              <a:rPr lang="en-US" sz="3600" i="1" dirty="0">
                <a:solidFill>
                  <a:srgbClr val="009A46"/>
                </a:solidFill>
              </a:rPr>
              <a:t>Construction work ahead, </a:t>
            </a:r>
            <a:br>
              <a:rPr lang="en-US" sz="3600" i="1" dirty="0">
                <a:solidFill>
                  <a:srgbClr val="009A46"/>
                </a:solidFill>
              </a:rPr>
            </a:br>
            <a:r>
              <a:rPr lang="en-US" sz="3600" i="1" dirty="0">
                <a:solidFill>
                  <a:srgbClr val="009A46"/>
                </a:solidFill>
              </a:rPr>
              <a:t>ensuring our communities will have clean waterways and reliable water resources for generations to come.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7720" y="4678676"/>
            <a:ext cx="7696200" cy="1066800"/>
          </a:xfrm>
        </p:spPr>
        <p:txBody>
          <a:bodyPr>
            <a:normAutofit/>
          </a:bodyPr>
          <a:lstStyle/>
          <a:p>
            <a:pPr algn="l"/>
            <a:r>
              <a:rPr lang="en-US" sz="2500" b="1" dirty="0">
                <a:solidFill>
                  <a:srgbClr val="0070C0"/>
                </a:solidFill>
              </a:rPr>
              <a:t>Information: </a:t>
            </a:r>
            <a:r>
              <a:rPr lang="en-US" sz="2500" b="1" dirty="0">
                <a:solidFill>
                  <a:srgbClr val="0070C0"/>
                </a:solidFill>
                <a:hlinkClick r:id="rId3"/>
              </a:rPr>
              <a:t>www.hrsd.com/construction-status</a:t>
            </a:r>
            <a:r>
              <a:rPr lang="en-US" sz="2500" b="1" dirty="0">
                <a:solidFill>
                  <a:srgbClr val="0070C0"/>
                </a:solidFill>
              </a:rPr>
              <a:t> </a:t>
            </a:r>
          </a:p>
          <a:p>
            <a:pPr algn="l"/>
            <a:r>
              <a:rPr lang="en-US" sz="2500" b="1" dirty="0">
                <a:solidFill>
                  <a:srgbClr val="0070C0"/>
                </a:solidFill>
                <a:hlinkClick r:id="rId4"/>
              </a:rPr>
              <a:t>Projects@hrsd.com</a:t>
            </a:r>
            <a:r>
              <a:rPr lang="en-US" sz="2500" b="1" dirty="0">
                <a:solidFill>
                  <a:srgbClr val="0070C0"/>
                </a:solidFill>
              </a:rPr>
              <a:t> | (757) XXX-XXXX</a:t>
            </a:r>
            <a:endParaRPr lang="en-US" sz="2800" b="1" dirty="0">
              <a:solidFill>
                <a:srgbClr val="0070C0"/>
              </a:solidFill>
            </a:endParaRPr>
          </a:p>
        </p:txBody>
      </p:sp>
      <p:cxnSp>
        <p:nvCxnSpPr>
          <p:cNvPr id="5" name="AutoShape 5"/>
          <p:cNvCxnSpPr>
            <a:cxnSpLocks noChangeShapeType="1"/>
          </p:cNvCxnSpPr>
          <p:nvPr/>
        </p:nvCxnSpPr>
        <p:spPr bwMode="auto">
          <a:xfrm>
            <a:off x="0" y="1828800"/>
            <a:ext cx="4929777" cy="0"/>
          </a:xfrm>
          <a:prstGeom prst="straightConnector1">
            <a:avLst/>
          </a:prstGeom>
          <a:noFill/>
          <a:ln w="47625">
            <a:solidFill>
              <a:srgbClr val="007AC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158914"/>
            <a:ext cx="4008120" cy="532725"/>
          </a:xfrm>
          <a:prstGeom prst="rect">
            <a:avLst/>
          </a:prstGeom>
        </p:spPr>
      </p:pic>
      <p:cxnSp>
        <p:nvCxnSpPr>
          <p:cNvPr id="9" name="AutoShape 5"/>
          <p:cNvCxnSpPr>
            <a:cxnSpLocks noChangeShapeType="1"/>
          </p:cNvCxnSpPr>
          <p:nvPr/>
        </p:nvCxnSpPr>
        <p:spPr bwMode="auto">
          <a:xfrm>
            <a:off x="0" y="1828800"/>
            <a:ext cx="8503920" cy="0"/>
          </a:xfrm>
          <a:prstGeom prst="straightConnector1">
            <a:avLst/>
          </a:prstGeom>
          <a:noFill/>
          <a:ln w="47625">
            <a:solidFill>
              <a:srgbClr val="007AC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4"/>
          <p:cNvCxnSpPr>
            <a:cxnSpLocks noChangeShapeType="1"/>
          </p:cNvCxnSpPr>
          <p:nvPr/>
        </p:nvCxnSpPr>
        <p:spPr bwMode="auto">
          <a:xfrm>
            <a:off x="4495800" y="914400"/>
            <a:ext cx="4648200" cy="0"/>
          </a:xfrm>
          <a:prstGeom prst="straightConnector1">
            <a:avLst/>
          </a:prstGeom>
          <a:noFill/>
          <a:ln w="47625">
            <a:solidFill>
              <a:srgbClr val="00AF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318853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82A0F9C4A686438DB087AF414ABF2B" ma:contentTypeVersion="15" ma:contentTypeDescription="Create a new document." ma:contentTypeScope="" ma:versionID="89778612ad66a73111a5700b5dc3cc79">
  <xsd:schema xmlns:xsd="http://www.w3.org/2001/XMLSchema" xmlns:xs="http://www.w3.org/2001/XMLSchema" xmlns:p="http://schemas.microsoft.com/office/2006/metadata/properties" xmlns:ns2="d968919d-8f17-48aa-b742-a9651d063139" xmlns:ns3="56f3d475-d5a5-4f38-9fda-4df3bc095028" targetNamespace="http://schemas.microsoft.com/office/2006/metadata/properties" ma:root="true" ma:fieldsID="b3f4fc1159e75058aed92d53c6878c7a" ns2:_="" ns3:_="">
    <xsd:import namespace="d968919d-8f17-48aa-b742-a9651d063139"/>
    <xsd:import namespace="56f3d475-d5a5-4f38-9fda-4df3bc09502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Status" minOccurs="0"/>
                <xsd:element ref="ns3:Comment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68919d-8f17-48aa-b742-a9651d06313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1cbae2d-2699-44de-8ed7-9f585882d623}" ma:internalName="TaxCatchAll" ma:showField="CatchAllData" ma:web="d968919d-8f17-48aa-b742-a9651d0631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f3d475-d5a5-4f38-9fda-4df3bc0950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Status" ma:index="14" nillable="true" ma:displayName="Status" ma:format="Dropdown" ma:internalName="Status">
      <xsd:simpleType>
        <xsd:union memberTypes="dms:Text">
          <xsd:simpleType>
            <xsd:restriction base="dms:Choice">
              <xsd:enumeration value="Editing"/>
              <xsd:enumeration value="Review"/>
              <xsd:enumeration value="Final"/>
              <xsd:enumeration value="No Updates Needed"/>
            </xsd:restriction>
          </xsd:simpleType>
        </xsd:union>
      </xsd:simpleType>
    </xsd:element>
    <xsd:element name="Comments" ma:index="15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dbcd9e62-e469-4ba7-99d5-eaeed98420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s xmlns="56f3d475-d5a5-4f38-9fda-4df3bc095028" xsi:nil="true"/>
    <Status xmlns="56f3d475-d5a5-4f38-9fda-4df3bc095028" xsi:nil="true"/>
    <TaxCatchAll xmlns="d968919d-8f17-48aa-b742-a9651d063139" xsi:nil="true"/>
    <lcf76f155ced4ddcb4097134ff3c332f xmlns="56f3d475-d5a5-4f38-9fda-4df3bc09502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9816DED-00A8-4346-BB34-3AE23133C0AD}"/>
</file>

<file path=customXml/itemProps2.xml><?xml version="1.0" encoding="utf-8"?>
<ds:datastoreItem xmlns:ds="http://schemas.openxmlformats.org/officeDocument/2006/customXml" ds:itemID="{F105B243-5A4D-456E-9E29-DC4F84F8D8A8}"/>
</file>

<file path=customXml/itemProps3.xml><?xml version="1.0" encoding="utf-8"?>
<ds:datastoreItem xmlns:ds="http://schemas.openxmlformats.org/officeDocument/2006/customXml" ds:itemID="{3994665D-0AC2-467D-A45A-4405A3B75017}"/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87</Words>
  <Application>Microsoft Office PowerPoint</Application>
  <PresentationFormat>On-screen Show 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Ghent Area Sanitary Sewer Pipeline Replacement </vt:lpstr>
      <vt:lpstr>Construction work ahead,  ensuring our communities will have clean waterways and reliable water resources for generations to come. </vt:lpstr>
    </vt:vector>
  </TitlesOfParts>
  <Company>HRSD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Ghent Area Sanitary Sewer Pipeline Replacement</dc:title>
  <dc:creator>Russo, Karen</dc:creator>
  <cp:lastModifiedBy>Bolen, Lisa</cp:lastModifiedBy>
  <cp:revision>17</cp:revision>
  <cp:lastPrinted>2017-07-03T19:30:29Z</cp:lastPrinted>
  <dcterms:created xsi:type="dcterms:W3CDTF">2017-07-01T20:13:16Z</dcterms:created>
  <dcterms:modified xsi:type="dcterms:W3CDTF">2023-12-21T16:50:16Z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0x0101004282A0F9C4A686438DB087AF414ABF2B</vt:lpwstr>
  </property>
</Properties>
</file>