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3A92"/>
    <a:srgbClr val="1EB2DF"/>
    <a:srgbClr val="1EAF5A"/>
    <a:srgbClr val="009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B4FD25-EE53-58FF-B5B3-A6A1AEE61C8A}" v="21" dt="2026-04-06T21:38:41.7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961" autoAdjust="0"/>
  </p:normalViewPr>
  <p:slideViewPr>
    <p:cSldViewPr>
      <p:cViewPr varScale="1">
        <p:scale>
          <a:sx n="87" d="100"/>
          <a:sy n="87" d="100"/>
        </p:scale>
        <p:origin x="222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len, Lisa" userId="S::lbolen@hrsd.com::6c076a5b-eb6a-4038-8e1c-b0da1ba02682" providerId="AD" clId="Web-{12B4FD25-EE53-58FF-B5B3-A6A1AEE61C8A}"/>
    <pc:docChg chg="modSld">
      <pc:chgData name="Bolen, Lisa" userId="S::lbolen@hrsd.com::6c076a5b-eb6a-4038-8e1c-b0da1ba02682" providerId="AD" clId="Web-{12B4FD25-EE53-58FF-B5B3-A6A1AEE61C8A}" dt="2026-04-06T21:38:39.761" v="11" actId="20577"/>
      <pc:docMkLst>
        <pc:docMk/>
      </pc:docMkLst>
      <pc:sldChg chg="modSp">
        <pc:chgData name="Bolen, Lisa" userId="S::lbolen@hrsd.com::6c076a5b-eb6a-4038-8e1c-b0da1ba02682" providerId="AD" clId="Web-{12B4FD25-EE53-58FF-B5B3-A6A1AEE61C8A}" dt="2026-04-06T21:38:00.323" v="5" actId="20577"/>
        <pc:sldMkLst>
          <pc:docMk/>
          <pc:sldMk cId="1081768969" sldId="256"/>
        </pc:sldMkLst>
        <pc:spChg chg="mod">
          <ac:chgData name="Bolen, Lisa" userId="S::lbolen@hrsd.com::6c076a5b-eb6a-4038-8e1c-b0da1ba02682" providerId="AD" clId="Web-{12B4FD25-EE53-58FF-B5B3-A6A1AEE61C8A}" dt="2026-04-06T21:37:45.620" v="0" actId="20577"/>
          <ac:spMkLst>
            <pc:docMk/>
            <pc:sldMk cId="1081768969" sldId="256"/>
            <ac:spMk id="2" creationId="{00000000-0000-0000-0000-000000000000}"/>
          </ac:spMkLst>
        </pc:spChg>
        <pc:spChg chg="mod">
          <ac:chgData name="Bolen, Lisa" userId="S::lbolen@hrsd.com::6c076a5b-eb6a-4038-8e1c-b0da1ba02682" providerId="AD" clId="Web-{12B4FD25-EE53-58FF-B5B3-A6A1AEE61C8A}" dt="2026-04-06T21:38:00.323" v="5" actId="20577"/>
          <ac:spMkLst>
            <pc:docMk/>
            <pc:sldMk cId="1081768969" sldId="256"/>
            <ac:spMk id="6" creationId="{565EA8FB-F0E1-B8A6-50A0-55758F4087CA}"/>
          </ac:spMkLst>
        </pc:spChg>
      </pc:sldChg>
      <pc:sldChg chg="modSp">
        <pc:chgData name="Bolen, Lisa" userId="S::lbolen@hrsd.com::6c076a5b-eb6a-4038-8e1c-b0da1ba02682" providerId="AD" clId="Web-{12B4FD25-EE53-58FF-B5B3-A6A1AEE61C8A}" dt="2026-04-06T21:38:39.761" v="11" actId="20577"/>
        <pc:sldMkLst>
          <pc:docMk/>
          <pc:sldMk cId="3318853498" sldId="257"/>
        </pc:sldMkLst>
        <pc:spChg chg="mod">
          <ac:chgData name="Bolen, Lisa" userId="S::lbolen@hrsd.com::6c076a5b-eb6a-4038-8e1c-b0da1ba02682" providerId="AD" clId="Web-{12B4FD25-EE53-58FF-B5B3-A6A1AEE61C8A}" dt="2026-04-06T21:38:14.339" v="6" actId="20577"/>
          <ac:spMkLst>
            <pc:docMk/>
            <pc:sldMk cId="3318853498" sldId="257"/>
            <ac:spMk id="4" creationId="{4F88B1A3-652E-D431-DB4D-94ED6E040353}"/>
          </ac:spMkLst>
        </pc:spChg>
        <pc:spChg chg="mod">
          <ac:chgData name="Bolen, Lisa" userId="S::lbolen@hrsd.com::6c076a5b-eb6a-4038-8e1c-b0da1ba02682" providerId="AD" clId="Web-{12B4FD25-EE53-58FF-B5B3-A6A1AEE61C8A}" dt="2026-04-06T21:38:39.761" v="11" actId="20577"/>
          <ac:spMkLst>
            <pc:docMk/>
            <pc:sldMk cId="3318853498" sldId="257"/>
            <ac:spMk id="12" creationId="{DF7E9222-D162-C717-0CA9-6A8CF2081F1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3736-CE10-4FFA-B1A4-7920191F95A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D2BAC-7F86-4826-A8A1-A1E3C562C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680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94248-0C63-4537-9B80-4584B5B2D48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AABB2-77AB-40B5-ACBE-BBE1ACCFC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94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Fonts to be used: JustSans and Northura and can </a:t>
            </a:r>
            <a:r>
              <a:rPr lang="en-US"/>
              <a:t>be provided </a:t>
            </a:r>
            <a:r>
              <a:rPr lang="en-US" dirty="0"/>
              <a:t>by HRSD if needed.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9AABB2-77AB-40B5-ACBE-BBE1ACCFC6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38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Fonts to be used: JustSans and Northura and can be provided by HRSD if needed.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9AABB2-77AB-40B5-ACBE-BBE1ACCFC6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838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638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7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9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6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1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8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78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0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85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33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5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B47D7-8E75-46BA-8EB4-F950E09715C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7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40354"/>
            <a:ext cx="7818120" cy="1470025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293A92"/>
                </a:solidFill>
                <a:latin typeface="Northura Med UltCond"/>
              </a:rPr>
              <a:t>Ghent Area Sanitary Sewer</a:t>
            </a:r>
            <a:br>
              <a:rPr lang="en-US" sz="4000" b="1" dirty="0">
                <a:latin typeface="Northura Med UltCond" pitchFamily="50" charset="0"/>
              </a:rPr>
            </a:br>
            <a:r>
              <a:rPr lang="en-US" sz="4000" b="1" dirty="0">
                <a:solidFill>
                  <a:srgbClr val="293A92"/>
                </a:solidFill>
                <a:latin typeface="Northura Med UltCond"/>
              </a:rPr>
              <a:t>Pipeline Replacement</a:t>
            </a:r>
            <a:r>
              <a:rPr lang="en-US" b="1" dirty="0">
                <a:solidFill>
                  <a:srgbClr val="293A92"/>
                </a:solidFill>
                <a:latin typeface="Northura Med UltCond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016167"/>
            <a:ext cx="8391739" cy="56298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2500" dirty="0">
                <a:solidFill>
                  <a:srgbClr val="1EB2DF"/>
                </a:solidFill>
                <a:latin typeface="JUST Sans SemiBold" panose="00000700000000000000" pitchFamily="50" charset="0"/>
              </a:rPr>
              <a:t>Your investment in protecting public health and area waterways</a:t>
            </a:r>
          </a:p>
        </p:txBody>
      </p:sp>
      <p:cxnSp>
        <p:nvCxnSpPr>
          <p:cNvPr id="19" name="AutoShape 4"/>
          <p:cNvCxnSpPr>
            <a:cxnSpLocks noChangeShapeType="1"/>
          </p:cNvCxnSpPr>
          <p:nvPr/>
        </p:nvCxnSpPr>
        <p:spPr bwMode="auto">
          <a:xfrm>
            <a:off x="609600" y="5068304"/>
            <a:ext cx="0" cy="685800"/>
          </a:xfrm>
          <a:prstGeom prst="straightConnector1">
            <a:avLst/>
          </a:prstGeom>
          <a:noFill/>
          <a:ln w="57150">
            <a:solidFill>
              <a:srgbClr val="1EAF5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625541" y="5068303"/>
            <a:ext cx="1930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93A92"/>
                </a:solidFill>
                <a:latin typeface="JUST Sans Medium" panose="00000600000000000000" pitchFamily="50" charset="0"/>
              </a:rPr>
              <a:t>Design Engineer:</a:t>
            </a:r>
          </a:p>
          <a:p>
            <a:r>
              <a:rPr lang="en-US" sz="16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Company Name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48000" y="5068304"/>
            <a:ext cx="2743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93A92"/>
                </a:solidFill>
                <a:latin typeface="JUST Sans Medium" panose="00000600000000000000" pitchFamily="50" charset="0"/>
              </a:rPr>
              <a:t>Construction Contractor:</a:t>
            </a:r>
          </a:p>
          <a:p>
            <a:r>
              <a:rPr lang="en-US" sz="16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Company Name</a:t>
            </a:r>
          </a:p>
        </p:txBody>
      </p:sp>
      <p:cxnSp>
        <p:nvCxnSpPr>
          <p:cNvPr id="24" name="AutoShape 4"/>
          <p:cNvCxnSpPr>
            <a:cxnSpLocks noChangeShapeType="1"/>
          </p:cNvCxnSpPr>
          <p:nvPr/>
        </p:nvCxnSpPr>
        <p:spPr bwMode="auto">
          <a:xfrm>
            <a:off x="3048000" y="5068304"/>
            <a:ext cx="0" cy="685800"/>
          </a:xfrm>
          <a:prstGeom prst="straightConnector1">
            <a:avLst/>
          </a:prstGeom>
          <a:noFill/>
          <a:ln w="57150">
            <a:solidFill>
              <a:srgbClr val="1EAF5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TextBox 24"/>
          <p:cNvSpPr txBox="1"/>
          <p:nvPr/>
        </p:nvSpPr>
        <p:spPr>
          <a:xfrm>
            <a:off x="5976748" y="4970121"/>
            <a:ext cx="24383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93A92"/>
                </a:solidFill>
                <a:latin typeface="JUST Sans Medium" panose="00000600000000000000" pitchFamily="50" charset="0"/>
              </a:rPr>
              <a:t>For Information:</a:t>
            </a:r>
          </a:p>
          <a:p>
            <a:r>
              <a:rPr lang="en-US" sz="16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www.HRSD.com</a:t>
            </a:r>
          </a:p>
          <a:p>
            <a:r>
              <a:rPr lang="en-US" sz="16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Projects@hrsd.com</a:t>
            </a:r>
          </a:p>
          <a:p>
            <a:r>
              <a:rPr lang="en-US" sz="16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(757) XXX-XXXX</a:t>
            </a:r>
            <a:endParaRPr lang="en-US" sz="1400" b="1" dirty="0">
              <a:solidFill>
                <a:srgbClr val="293A92"/>
              </a:solidFill>
              <a:latin typeface="JUST Sans Medium" panose="00000600000000000000" pitchFamily="50" charset="0"/>
            </a:endParaRPr>
          </a:p>
        </p:txBody>
      </p:sp>
      <p:cxnSp>
        <p:nvCxnSpPr>
          <p:cNvPr id="26" name="AutoShape 4"/>
          <p:cNvCxnSpPr>
            <a:cxnSpLocks noChangeShapeType="1"/>
          </p:cNvCxnSpPr>
          <p:nvPr/>
        </p:nvCxnSpPr>
        <p:spPr bwMode="auto">
          <a:xfrm>
            <a:off x="5876741" y="5068304"/>
            <a:ext cx="0" cy="685800"/>
          </a:xfrm>
          <a:prstGeom prst="straightConnector1">
            <a:avLst/>
          </a:prstGeom>
          <a:noFill/>
          <a:ln w="57150">
            <a:solidFill>
              <a:srgbClr val="1EAF5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65EA8FB-F0E1-B8A6-50A0-55758F4087CA}"/>
              </a:ext>
            </a:extLst>
          </p:cNvPr>
          <p:cNvSpPr txBox="1"/>
          <p:nvPr/>
        </p:nvSpPr>
        <p:spPr>
          <a:xfrm>
            <a:off x="7293660" y="2481157"/>
            <a:ext cx="100937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endParaRPr lang="en-US" dirty="0"/>
          </a:p>
          <a:p>
            <a:r>
              <a:rPr lang="en-US"/>
              <a:t>QR Code</a:t>
            </a:r>
            <a:endParaRPr lang="en-US">
              <a:ea typeface="Calibri"/>
              <a:cs typeface="Calibri"/>
            </a:endParaRPr>
          </a:p>
          <a:p>
            <a:endParaRPr lang="en-US" dirty="0"/>
          </a:p>
        </p:txBody>
      </p:sp>
      <p:pic>
        <p:nvPicPr>
          <p:cNvPr id="9" name="Picture 8" descr="A picture containing text, clock&#10;&#10;AI-generated content may be incorrect.">
            <a:extLst>
              <a:ext uri="{FF2B5EF4-FFF2-40B4-BE49-F238E27FC236}">
                <a16:creationId xmlns:a16="http://schemas.microsoft.com/office/drawing/2014/main" id="{514B0CCA-81DD-F65B-D9FB-1676DA7E69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9178" y="326937"/>
            <a:ext cx="5474219" cy="139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768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3031" y="2803185"/>
            <a:ext cx="7837935" cy="1670547"/>
          </a:xfrm>
        </p:spPr>
        <p:txBody>
          <a:bodyPr>
            <a:noAutofit/>
          </a:bodyPr>
          <a:lstStyle/>
          <a:p>
            <a:pPr algn="l"/>
            <a:r>
              <a:rPr lang="en-US" sz="3600" dirty="0">
                <a:solidFill>
                  <a:srgbClr val="293A92"/>
                </a:solidFill>
                <a:latin typeface="JUST Sans Medium" panose="00000600000000000000" pitchFamily="50" charset="0"/>
              </a:rPr>
              <a:t>Ensuring our communities will have clean waterways and reliable water resources for generations to come.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3898" y="4912969"/>
            <a:ext cx="7696200" cy="10668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Information: </a:t>
            </a:r>
            <a:r>
              <a:rPr lang="en-US" sz="2000" b="1" dirty="0">
                <a:solidFill>
                  <a:srgbClr val="1EB2DF"/>
                </a:solidFill>
                <a:latin typeface="JUST Sans Medium" panose="00000600000000000000" pitchFamily="50" charset="0"/>
              </a:rPr>
              <a:t>www.hrsd.com/construction-status </a:t>
            </a:r>
          </a:p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Contact: </a:t>
            </a:r>
            <a:r>
              <a:rPr lang="en-US" sz="2000" b="1" dirty="0">
                <a:solidFill>
                  <a:srgbClr val="1EB2DF"/>
                </a:solidFill>
                <a:latin typeface="JUST Sans Medium" panose="00000600000000000000" pitchFamily="50" charset="0"/>
              </a:rPr>
              <a:t>Projects@hrsd.com </a:t>
            </a:r>
            <a:r>
              <a:rPr lang="en-US" sz="20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|</a:t>
            </a:r>
            <a:r>
              <a:rPr lang="en-US" sz="2000" b="1" dirty="0">
                <a:solidFill>
                  <a:srgbClr val="0070C0"/>
                </a:solidFill>
                <a:latin typeface="JUST Sans Medium" panose="00000600000000000000" pitchFamily="50" charset="0"/>
              </a:rPr>
              <a:t> </a:t>
            </a:r>
            <a:r>
              <a:rPr lang="en-US" sz="2000" b="1" dirty="0">
                <a:solidFill>
                  <a:srgbClr val="1EB2DF"/>
                </a:solidFill>
                <a:latin typeface="JUST Sans Medium" panose="00000600000000000000" pitchFamily="50" charset="0"/>
              </a:rPr>
              <a:t>(757) XXX-XXXX</a:t>
            </a:r>
            <a:endParaRPr lang="en-US" sz="2400" b="1" dirty="0">
              <a:solidFill>
                <a:srgbClr val="1EB2DF"/>
              </a:solidFill>
              <a:latin typeface="JUST Sans Medium" panose="000006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88B1A3-652E-D431-DB4D-94ED6E040353}"/>
              </a:ext>
            </a:extLst>
          </p:cNvPr>
          <p:cNvSpPr txBox="1"/>
          <p:nvPr/>
        </p:nvSpPr>
        <p:spPr>
          <a:xfrm>
            <a:off x="7444278" y="5056439"/>
            <a:ext cx="100777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endParaRPr lang="en-US" dirty="0"/>
          </a:p>
          <a:p>
            <a:r>
              <a:rPr lang="en-US" dirty="0"/>
              <a:t>QR Code</a:t>
            </a:r>
            <a:endParaRPr lang="en-US" dirty="0">
              <a:ea typeface="Calibri"/>
              <a:cs typeface="Calibri"/>
            </a:endParaRPr>
          </a:p>
          <a:p>
            <a:endParaRPr lang="en-US" dirty="0"/>
          </a:p>
        </p:txBody>
      </p:sp>
      <p:pic>
        <p:nvPicPr>
          <p:cNvPr id="7" name="Picture 6" descr="A picture containing text, clock&#10;&#10;AI-generated content may be incorrect.">
            <a:extLst>
              <a:ext uri="{FF2B5EF4-FFF2-40B4-BE49-F238E27FC236}">
                <a16:creationId xmlns:a16="http://schemas.microsoft.com/office/drawing/2014/main" id="{D9CAF0CD-DFC5-8794-4FE1-9391DF0158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420381"/>
            <a:ext cx="5474219" cy="139903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F7E9222-D162-C717-0CA9-6A8CF2081F1D}"/>
              </a:ext>
            </a:extLst>
          </p:cNvPr>
          <p:cNvSpPr txBox="1"/>
          <p:nvPr/>
        </p:nvSpPr>
        <p:spPr>
          <a:xfrm>
            <a:off x="1143000" y="1895802"/>
            <a:ext cx="7114034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400" b="1">
                <a:solidFill>
                  <a:srgbClr val="1EAF5A"/>
                </a:solidFill>
                <a:latin typeface="Northura Med UltCond"/>
              </a:rPr>
              <a:t>Construction Work Ahead</a:t>
            </a:r>
          </a:p>
        </p:txBody>
      </p:sp>
    </p:spTree>
    <p:extLst>
      <p:ext uri="{BB962C8B-B14F-4D97-AF65-F5344CB8AC3E}">
        <p14:creationId xmlns:p14="http://schemas.microsoft.com/office/powerpoint/2010/main" val="3318853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9515CF1E476E4E94170E281960D724" ma:contentTypeVersion="11" ma:contentTypeDescription="Create a new document." ma:contentTypeScope="" ma:versionID="afd2f90d1823e8310e8c412b4e199407">
  <xsd:schema xmlns:xsd="http://www.w3.org/2001/XMLSchema" xmlns:xs="http://www.w3.org/2001/XMLSchema" xmlns:p="http://schemas.microsoft.com/office/2006/metadata/properties" xmlns:ns2="a12a5bf8-f208-44e9-ae67-dee702cba8cb" xmlns:ns3="c0dfceaf-16d8-449c-9e10-bbd3df800c27" targetNamespace="http://schemas.microsoft.com/office/2006/metadata/properties" ma:root="true" ma:fieldsID="05b2d9ef8060133cef4fd14a11223994" ns2:_="" ns3:_="">
    <xsd:import namespace="a12a5bf8-f208-44e9-ae67-dee702cba8cb"/>
    <xsd:import namespace="c0dfceaf-16d8-449c-9e10-bbd3df800c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2a5bf8-f208-44e9-ae67-dee702cba8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bcd9e62-e469-4ba7-99d5-eaeed98420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dfceaf-16d8-449c-9e10-bbd3df800c2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04960c3-eb59-4309-aaa8-88023e25151e}" ma:internalName="TaxCatchAll" ma:showField="CatchAllData" ma:web="c0dfceaf-16d8-449c-9e10-bbd3df800c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12a5bf8-f208-44e9-ae67-dee702cba8cb">
      <Terms xmlns="http://schemas.microsoft.com/office/infopath/2007/PartnerControls"/>
    </lcf76f155ced4ddcb4097134ff3c332f>
    <TaxCatchAll xmlns="c0dfceaf-16d8-449c-9e10-bbd3df800c27" xsi:nil="true"/>
  </documentManagement>
</p:properties>
</file>

<file path=customXml/itemProps1.xml><?xml version="1.0" encoding="utf-8"?>
<ds:datastoreItem xmlns:ds="http://schemas.openxmlformats.org/officeDocument/2006/customXml" ds:itemID="{5487508E-EBDE-4727-8F30-10F45220ED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2FB9D3-2341-4111-B3A0-04D893689C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2a5bf8-f208-44e9-ae67-dee702cba8cb"/>
    <ds:schemaRef ds:uri="c0dfceaf-16d8-449c-9e10-bbd3df800c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DE508FD-462B-438B-9F72-DF0F303D0DA3}">
  <ds:schemaRefs>
    <ds:schemaRef ds:uri="http://schemas.microsoft.com/office/2006/metadata/properties"/>
    <ds:schemaRef ds:uri="http://schemas.microsoft.com/office/infopath/2007/PartnerControls"/>
    <ds:schemaRef ds:uri="a12a5bf8-f208-44e9-ae67-dee702cba8cb"/>
    <ds:schemaRef ds:uri="c0dfceaf-16d8-449c-9e10-bbd3df800c2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123</Words>
  <Application>Microsoft Office PowerPoint</Application>
  <PresentationFormat>On-screen Show (4:3)</PresentationFormat>
  <Paragraphs>22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Ghent Area Sanitary Sewer Pipeline Replacement </vt:lpstr>
      <vt:lpstr>Ensuring our communities will have clean waterways and reliable water resources for generations to come. </vt:lpstr>
    </vt:vector>
  </TitlesOfParts>
  <Company>HRSD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Ghent Area Sanitary Sewer Pipeline Replacement</dc:title>
  <dc:creator>Russo, Karen</dc:creator>
  <cp:lastModifiedBy>Bolen, Lisa</cp:lastModifiedBy>
  <cp:revision>32</cp:revision>
  <cp:lastPrinted>2017-07-03T19:30:29Z</cp:lastPrinted>
  <dcterms:created xsi:type="dcterms:W3CDTF">2017-07-01T20:13:16Z</dcterms:created>
  <dcterms:modified xsi:type="dcterms:W3CDTF">2026-04-06T21:38:45Z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0x0101009A9515CF1E476E4E94170E281960D724</vt:lpwstr>
  </property>
  <property fmtid="{D5CDD505-2E9C-101B-9397-08002B2CF9AE}" pid="3" name="MediaServiceImageTags">
    <vt:lpwstr/>
  </property>
</Properties>
</file>